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4" r:id="rId25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9" Type="http://schemas.openxmlformats.org/officeDocument/2006/relationships/slide" Target="slides/slide13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5" name="Shape 10985"/>
        <p:cNvGrpSpPr/>
        <p:nvPr/>
      </p:nvGrpSpPr>
      <p:grpSpPr>
        <a:xfrm>
          <a:off x="0" y="0"/>
          <a:ext cx="0" cy="0"/>
          <a:chOff x="0" y="0"/>
          <a:chExt cx="0" cy="0"/>
        </a:xfrm>
      </p:grpSpPr>
      <p:sp>
        <p:nvSpPr>
          <p:cNvPr id="10986" name="Google Shape;10986;p1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87" name="Google Shape;10987;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8" name="Google Shape;10988;p139: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notesSlide" Target="../notesSlides/notesSlide139.xml"/></Relationships>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9" name="Shape 10989"/>
        <p:cNvGrpSpPr/>
        <p:nvPr/>
      </p:nvGrpSpPr>
      <p:grpSpPr>
        <a:xfrm>
          <a:off x="0" y="0"/>
          <a:ext cx="0" cy="0"/>
          <a:chOff x="0" y="0"/>
          <a:chExt cx="0" cy="0"/>
        </a:xfrm>
      </p:grpSpPr>
      <p:sp>
        <p:nvSpPr>
          <p:cNvPr id="10990" name="Google Shape;10990;p1569"/>
          <p:cNvSpPr/>
          <p:nvPr/>
        </p:nvSpPr>
        <p:spPr>
          <a:xfrm>
            <a:off x="304800" y="1217613"/>
            <a:ext cx="8458200" cy="5514975"/>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Storm Center Communications developing a Government version of the collaboration tool – EVCM-G</a:t>
            </a:r>
            <a:endParaRPr/>
          </a:p>
          <a:p>
            <a:pPr indent="-169863" lvl="1" marL="225425" marR="0" rtl="0" algn="l">
              <a:lnSpc>
                <a:spcPct val="85000"/>
              </a:lnSpc>
              <a:spcBef>
                <a:spcPts val="120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Software available to all Government entities for use on variety of PC platforms</a:t>
            </a:r>
            <a:endParaRPr/>
          </a:p>
          <a:p>
            <a:pPr indent="-238125" lvl="2" marL="463550" marR="0" rtl="0" algn="l">
              <a:lnSpc>
                <a:spcPct val="85000"/>
              </a:lnSpc>
              <a:spcBef>
                <a:spcPts val="600"/>
              </a:spcBef>
              <a:spcAft>
                <a:spcPts val="0"/>
              </a:spcAft>
              <a:buClr>
                <a:srgbClr val="000000"/>
              </a:buClr>
              <a:buSzPts val="2200"/>
              <a:buFont typeface="Arial"/>
              <a:buChar char="•"/>
            </a:pPr>
            <a:r>
              <a:rPr b="0" i="0" lang="en-US" sz="2200" u="none" cap="none" strike="noStrike">
                <a:solidFill>
                  <a:srgbClr val="000000"/>
                </a:solidFill>
                <a:latin typeface="Calibri"/>
                <a:ea typeface="Calibri"/>
                <a:cs typeface="Calibri"/>
                <a:sym typeface="Calibri"/>
              </a:rPr>
              <a:t>local server capability – faster data displays </a:t>
            </a:r>
            <a:endParaRPr/>
          </a:p>
          <a:p>
            <a:pPr indent="-238125" lvl="2" marL="463550" marR="0" rtl="0" algn="l">
              <a:lnSpc>
                <a:spcPct val="85000"/>
              </a:lnSpc>
              <a:spcBef>
                <a:spcPts val="0"/>
              </a:spcBef>
              <a:spcAft>
                <a:spcPts val="0"/>
              </a:spcAft>
              <a:buClr>
                <a:srgbClr val="000000"/>
              </a:buClr>
              <a:buSzPts val="2200"/>
              <a:buFont typeface="Arial"/>
              <a:buChar char="•"/>
            </a:pPr>
            <a:r>
              <a:rPr b="0" i="0" lang="en-US" sz="2200" u="none" cap="none" strike="noStrike">
                <a:solidFill>
                  <a:srgbClr val="000000"/>
                </a:solidFill>
                <a:latin typeface="Calibri"/>
                <a:ea typeface="Calibri"/>
                <a:cs typeface="Calibri"/>
                <a:sym typeface="Calibri"/>
              </a:rPr>
              <a:t>simplified animation</a:t>
            </a:r>
            <a:endParaRPr/>
          </a:p>
          <a:p>
            <a:pPr indent="-238125" lvl="2" marL="463550" marR="0" rtl="0" algn="l">
              <a:lnSpc>
                <a:spcPct val="85000"/>
              </a:lnSpc>
              <a:spcBef>
                <a:spcPts val="0"/>
              </a:spcBef>
              <a:spcAft>
                <a:spcPts val="0"/>
              </a:spcAft>
              <a:buClr>
                <a:srgbClr val="000000"/>
              </a:buClr>
              <a:buSzPts val="2200"/>
              <a:buFont typeface="Arial"/>
              <a:buChar char="•"/>
            </a:pPr>
            <a:r>
              <a:rPr b="0" i="0" lang="en-US" sz="2200" u="none" cap="none" strike="noStrike">
                <a:solidFill>
                  <a:srgbClr val="000000"/>
                </a:solidFill>
                <a:latin typeface="Calibri"/>
                <a:ea typeface="Calibri"/>
                <a:cs typeface="Calibri"/>
                <a:sym typeface="Calibri"/>
              </a:rPr>
              <a:t>better drawing capabilities</a:t>
            </a:r>
            <a:endParaRPr/>
          </a:p>
          <a:p>
            <a:pPr indent="-238125" lvl="2" marL="463550" marR="0" rtl="0" algn="l">
              <a:lnSpc>
                <a:spcPct val="85000"/>
              </a:lnSpc>
              <a:spcBef>
                <a:spcPts val="0"/>
              </a:spcBef>
              <a:spcAft>
                <a:spcPts val="0"/>
              </a:spcAft>
              <a:buClr>
                <a:srgbClr val="000000"/>
              </a:buClr>
              <a:buSzPts val="2200"/>
              <a:buFont typeface="Arial"/>
              <a:buChar char="•"/>
            </a:pPr>
            <a:r>
              <a:rPr b="0" i="0" lang="en-US" sz="2200" u="none" cap="none" strike="noStrike">
                <a:solidFill>
                  <a:srgbClr val="000000"/>
                </a:solidFill>
                <a:latin typeface="Calibri"/>
                <a:ea typeface="Calibri"/>
                <a:cs typeface="Calibri"/>
                <a:sym typeface="Calibri"/>
              </a:rPr>
              <a:t>enhanced help capabilities</a:t>
            </a:r>
            <a:endParaRPr/>
          </a:p>
          <a:p>
            <a:pPr indent="-169863" lvl="1" marL="225425" marR="0" rtl="0" algn="l">
              <a:lnSpc>
                <a:spcPct val="85000"/>
              </a:lnSpc>
              <a:spcBef>
                <a:spcPts val="60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New capabilities developed under government funding available in future updates </a:t>
            </a:r>
            <a:endParaRPr/>
          </a:p>
          <a:p>
            <a:pPr indent="-169863" lvl="1" marL="225425" marR="0" rtl="0" algn="l">
              <a:lnSpc>
                <a:spcPct val="85000"/>
              </a:lnSpc>
              <a:spcBef>
                <a:spcPts val="120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Integrate CIMSS/UAF Aviation/High Latitude Proving Ground products into server for EVCM access</a:t>
            </a:r>
            <a:endParaRPr/>
          </a:p>
          <a:p>
            <a:pPr indent="-169863" lvl="1" marL="225425" marR="0" rtl="0" algn="l">
              <a:lnSpc>
                <a:spcPct val="85000"/>
              </a:lnSpc>
              <a:spcBef>
                <a:spcPts val="120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Demonstrate in Pacific Region with limited bandwidth capabilities</a:t>
            </a:r>
            <a:endParaRPr/>
          </a:p>
          <a:p>
            <a:pPr indent="0" lvl="0" marL="0" marR="0" rtl="0" algn="l">
              <a:lnSpc>
                <a:spcPct val="85000"/>
              </a:lnSpc>
              <a:spcBef>
                <a:spcPts val="120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85000"/>
              </a:lnSpc>
              <a:spcBef>
                <a:spcPts val="12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a:t>
            </a:r>
            <a:endParaRPr/>
          </a:p>
        </p:txBody>
      </p:sp>
      <p:sp>
        <p:nvSpPr>
          <p:cNvPr id="10991" name="Google Shape;10991;p1569"/>
          <p:cNvSpPr txBox="1"/>
          <p:nvPr/>
        </p:nvSpPr>
        <p:spPr>
          <a:xfrm>
            <a:off x="1143000" y="228600"/>
            <a:ext cx="7065963"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EnViroCast Collaboration Module (EVCM)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